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7" r:id="rId5"/>
    <p:sldId id="268" r:id="rId6"/>
    <p:sldId id="274" r:id="rId7"/>
    <p:sldId id="311" r:id="rId8"/>
    <p:sldId id="307" r:id="rId9"/>
    <p:sldId id="308" r:id="rId10"/>
    <p:sldId id="310" r:id="rId11"/>
    <p:sldId id="309" r:id="rId12"/>
    <p:sldId id="312" r:id="rId13"/>
    <p:sldId id="313" r:id="rId14"/>
    <p:sldId id="275" r:id="rId15"/>
    <p:sldId id="278" r:id="rId16"/>
    <p:sldId id="281" r:id="rId17"/>
    <p:sldId id="282" r:id="rId18"/>
    <p:sldId id="296" r:id="rId19"/>
    <p:sldId id="299" r:id="rId20"/>
    <p:sldId id="302" r:id="rId21"/>
    <p:sldId id="300" r:id="rId22"/>
    <p:sldId id="301" r:id="rId23"/>
    <p:sldId id="304" r:id="rId24"/>
    <p:sldId id="306" r:id="rId25"/>
    <p:sldId id="305" r:id="rId26"/>
    <p:sldId id="284" r:id="rId27"/>
    <p:sldId id="295" r:id="rId28"/>
    <p:sldId id="259" r:id="rId2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ADBF"/>
    <a:srgbClr val="230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90086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2874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2959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50004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82547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42075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7153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77940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39866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957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40943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64428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audacity.sourceforge.ne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pixlr.com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pixlr.com/expres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pixlr.com/express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collage.com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photobucket.com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piza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photocollage.net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755576" y="4797152"/>
            <a:ext cx="6696744" cy="1733162"/>
          </a:xfrm>
        </p:spPr>
        <p:txBody>
          <a:bodyPr anchor="ctr">
            <a:normAutofit fontScale="85000" lnSpcReduction="20000"/>
          </a:bodyPr>
          <a:lstStyle/>
          <a:p>
            <a:pPr algn="l">
              <a:spcBef>
                <a:spcPts val="0"/>
              </a:spcBef>
            </a:pPr>
            <a:r>
              <a:rPr lang="lt-LT" sz="4400" b="1" dirty="0" smtClean="0">
                <a:solidFill>
                  <a:srgbClr val="04ADBF"/>
                </a:solidFill>
              </a:rPr>
              <a:t>„</a:t>
            </a:r>
            <a:r>
              <a:rPr lang="lt-LT" sz="4400" b="1" dirty="0" err="1" smtClean="0">
                <a:solidFill>
                  <a:srgbClr val="04ADBF"/>
                </a:solidFill>
              </a:rPr>
              <a:t>eTwinning</a:t>
            </a:r>
            <a:r>
              <a:rPr lang="lt-LT" sz="4400" b="1" dirty="0" smtClean="0">
                <a:solidFill>
                  <a:srgbClr val="04ADBF"/>
                </a:solidFill>
              </a:rPr>
              <a:t>“ praktika: </a:t>
            </a:r>
            <a:br>
              <a:rPr lang="lt-LT" sz="4400" b="1" dirty="0" smtClean="0">
                <a:solidFill>
                  <a:srgbClr val="04ADBF"/>
                </a:solidFill>
              </a:rPr>
            </a:br>
            <a:r>
              <a:rPr lang="lt-LT" sz="4400" b="1" dirty="0" err="1" smtClean="0">
                <a:solidFill>
                  <a:srgbClr val="04ADBF"/>
                </a:solidFill>
              </a:rPr>
              <a:t>tarpdalykiniai</a:t>
            </a:r>
            <a:r>
              <a:rPr lang="lt-LT" sz="4400" b="1" dirty="0" smtClean="0">
                <a:solidFill>
                  <a:srgbClr val="04ADBF"/>
                </a:solidFill>
              </a:rPr>
              <a:t> projektai</a:t>
            </a:r>
            <a:endParaRPr lang="en-US" sz="4400" dirty="0">
              <a:solidFill>
                <a:srgbClr val="04ADBF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2200" dirty="0" smtClean="0">
                <a:solidFill>
                  <a:schemeClr val="tx1"/>
                </a:solidFill>
              </a:rPr>
              <a:t>201</a:t>
            </a:r>
            <a:r>
              <a:rPr lang="lt-LT" sz="2200" dirty="0" smtClean="0">
                <a:solidFill>
                  <a:schemeClr val="tx1"/>
                </a:solidFill>
              </a:rPr>
              <a:t>5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lt-LT" sz="2200" dirty="0" smtClean="0">
                <a:solidFill>
                  <a:schemeClr val="tx1"/>
                </a:solidFill>
              </a:rPr>
              <a:t>11 19</a:t>
            </a:r>
            <a:endParaRPr lang="en-US" sz="2200" b="1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lt-LT" sz="2500" dirty="0" smtClean="0">
                <a:solidFill>
                  <a:schemeClr val="tx1"/>
                </a:solidFill>
              </a:rPr>
              <a:t>Danguolė Olbutienė</a:t>
            </a:r>
            <a:endParaRPr lang="en-US" sz="25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268760"/>
            <a:ext cx="2956736" cy="201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Projektinės veiklos 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3569" y="2168295"/>
            <a:ext cx="7920879" cy="4231969"/>
          </a:xfrm>
        </p:spPr>
        <p:txBody>
          <a:bodyPr>
            <a:noAutofit/>
          </a:bodyPr>
          <a:lstStyle/>
          <a:p>
            <a:r>
              <a:rPr lang="lt-LT" sz="2800" dirty="0"/>
              <a:t>Garso </a:t>
            </a:r>
            <a:r>
              <a:rPr lang="lt-LT" sz="2800" dirty="0" smtClean="0"/>
              <a:t>įrašai;</a:t>
            </a:r>
            <a:endParaRPr lang="lt-LT" sz="2800" dirty="0"/>
          </a:p>
          <a:p>
            <a:r>
              <a:rPr lang="lt-LT" sz="2800" dirty="0" smtClean="0"/>
              <a:t>Nuotraukų albumai;</a:t>
            </a:r>
          </a:p>
          <a:p>
            <a:r>
              <a:rPr lang="lt-LT" sz="2800" dirty="0" smtClean="0"/>
              <a:t>Plakatai, koliažai;</a:t>
            </a:r>
          </a:p>
          <a:p>
            <a:r>
              <a:rPr lang="lt-LT" sz="2800" dirty="0" smtClean="0"/>
              <a:t>Vaizdo pristatymai;</a:t>
            </a:r>
          </a:p>
          <a:p>
            <a:r>
              <a:rPr lang="lt-LT" sz="2800" dirty="0" smtClean="0"/>
              <a:t>Elektroniniai leidiniai;</a:t>
            </a:r>
            <a:endParaRPr lang="lt-LT" sz="2800" dirty="0"/>
          </a:p>
          <a:p>
            <a:r>
              <a:rPr lang="lt-LT" sz="2800" dirty="0" smtClean="0"/>
              <a:t>Internetiniai dienoraščiai</a:t>
            </a:r>
          </a:p>
          <a:p>
            <a:r>
              <a:rPr lang="lt-LT" sz="2800" dirty="0" smtClean="0"/>
              <a:t>... ir kt.</a:t>
            </a:r>
            <a:endParaRPr lang="lt-LT" sz="2800" dirty="0"/>
          </a:p>
          <a:p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18574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636" y="1178708"/>
            <a:ext cx="9178846" cy="57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as 1"/>
          <p:cNvSpPr/>
          <p:nvPr/>
        </p:nvSpPr>
        <p:spPr>
          <a:xfrm>
            <a:off x="3596427" y="4082141"/>
            <a:ext cx="1656184" cy="42917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lt-LT">
              <a:ln w="19050">
                <a:solidFill>
                  <a:schemeClr val="tx1"/>
                </a:solidFill>
              </a:ln>
            </a:endParaRPr>
          </a:p>
        </p:txBody>
      </p:sp>
      <p:cxnSp>
        <p:nvCxnSpPr>
          <p:cNvPr id="4" name="Tiesioji rodyklės jungtis 3"/>
          <p:cNvCxnSpPr/>
          <p:nvPr/>
        </p:nvCxnSpPr>
        <p:spPr>
          <a:xfrm>
            <a:off x="2987824" y="908720"/>
            <a:ext cx="1080120" cy="33880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683568" y="427170"/>
            <a:ext cx="6264696" cy="963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Įrankiai eTwinning platformoje</a:t>
            </a:r>
            <a:endParaRPr lang="en-US" sz="4000" b="1" dirty="0">
              <a:solidFill>
                <a:srgbClr val="04AD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51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Kiti IT įrankiai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3569" y="2168295"/>
            <a:ext cx="7920879" cy="4231969"/>
          </a:xfrm>
        </p:spPr>
        <p:txBody>
          <a:bodyPr>
            <a:noAutofit/>
          </a:bodyPr>
          <a:lstStyle/>
          <a:p>
            <a:r>
              <a:rPr lang="lt-LT" sz="2800" dirty="0"/>
              <a:t>Privačios kompanijos bei organizacijos, kurių specializacija yra švietimas, taip pat siūlo įdomius įrankius programos „eTwinning“ mokykloms. </a:t>
            </a:r>
            <a:endParaRPr lang="lt-LT" sz="2800" dirty="0" smtClean="0"/>
          </a:p>
          <a:p>
            <a:r>
              <a:rPr lang="lt-LT" sz="2800" dirty="0" smtClean="0"/>
              <a:t>Kartais </a:t>
            </a:r>
            <a:r>
              <a:rPr lang="lt-LT" sz="2800" dirty="0"/>
              <a:t>naudotis šiais įrankiais </a:t>
            </a:r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800" dirty="0" smtClean="0"/>
              <a:t>galima </a:t>
            </a:r>
            <a:r>
              <a:rPr lang="lt-LT" sz="2800" dirty="0"/>
              <a:t>laisvai, o kartais </a:t>
            </a:r>
            <a:r>
              <a:rPr lang="lt-LT" sz="2800" dirty="0" smtClean="0"/>
              <a:t>naudojimasis</a:t>
            </a:r>
            <a:br>
              <a:rPr lang="lt-LT" sz="2800" dirty="0" smtClean="0"/>
            </a:br>
            <a:r>
              <a:rPr lang="lt-LT" sz="2800" dirty="0" smtClean="0"/>
              <a:t> </a:t>
            </a:r>
            <a:r>
              <a:rPr lang="lt-LT" sz="2800" dirty="0"/>
              <a:t>yra ribojamas: naudotojai gali </a:t>
            </a:r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800" dirty="0" smtClean="0"/>
              <a:t>užsisakyti </a:t>
            </a:r>
            <a:r>
              <a:rPr lang="lt-LT" sz="2800" dirty="0"/>
              <a:t>juos arba per centrinę </a:t>
            </a:r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800" dirty="0" smtClean="0"/>
              <a:t>paramos </a:t>
            </a:r>
            <a:r>
              <a:rPr lang="lt-LT" sz="2800" dirty="0"/>
              <a:t>tarnybą arba tiesiai iš tiekėjo.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13" t="6502" r="9138" b="6059"/>
          <a:stretch/>
        </p:blipFill>
        <p:spPr bwMode="auto">
          <a:xfrm>
            <a:off x="6588224" y="3501008"/>
            <a:ext cx="2339752" cy="2339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78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 fontScale="90000"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  <a:hlinkClick r:id="rId2"/>
              </a:rPr>
              <a:t>http</a:t>
            </a:r>
            <a:r>
              <a:rPr lang="lt-LT" sz="4000" b="1" dirty="0">
                <a:solidFill>
                  <a:srgbClr val="04ADBF"/>
                </a:solidFill>
                <a:hlinkClick r:id="rId2"/>
              </a:rPr>
              <a:t>://</a:t>
            </a:r>
            <a:r>
              <a:rPr lang="lt-LT" sz="4000" b="1" dirty="0" smtClean="0">
                <a:solidFill>
                  <a:srgbClr val="04ADBF"/>
                </a:solidFill>
                <a:hlinkClick r:id="rId2"/>
              </a:rPr>
              <a:t>audacity.sourceforge.net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3569" y="2168295"/>
            <a:ext cx="7920879" cy="4231969"/>
          </a:xfrm>
        </p:spPr>
        <p:txBody>
          <a:bodyPr>
            <a:noAutofit/>
          </a:bodyPr>
          <a:lstStyle/>
          <a:p>
            <a:r>
              <a:rPr lang="lt-LT" sz="2800" dirty="0"/>
              <a:t>Garso įrašymui ir redagavimui</a:t>
            </a:r>
            <a:br>
              <a:rPr lang="lt-LT" sz="2800" dirty="0"/>
            </a:br>
            <a:endParaRPr lang="lt-LT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28" y="2713794"/>
            <a:ext cx="8400922" cy="3523517"/>
          </a:xfrm>
          <a:prstGeom prst="rect">
            <a:avLst/>
          </a:prstGeom>
        </p:spPr>
      </p:pic>
      <p:pic>
        <p:nvPicPr>
          <p:cNvPr id="5122" name="Picture 2" descr="http://audacityteam.org/about/images/audacity-macosx-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737031"/>
            <a:ext cx="3269076" cy="198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66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>
                <a:hlinkClick r:id="rId2"/>
              </a:rPr>
              <a:t>http://</a:t>
            </a:r>
            <a:r>
              <a:rPr lang="lt-LT" dirty="0">
                <a:hlinkClick r:id="rId2"/>
              </a:rPr>
              <a:t>pixlr.com</a:t>
            </a:r>
            <a:r>
              <a:rPr lang="lt-LT" dirty="0" smtClean="0">
                <a:hlinkClick r:id="rId2"/>
              </a:rPr>
              <a:t>/</a:t>
            </a:r>
            <a:r>
              <a:rPr lang="lt-LT" dirty="0" smtClean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" t="10450" r="4376" b="9016"/>
          <a:stretch/>
        </p:blipFill>
        <p:spPr bwMode="auto">
          <a:xfrm>
            <a:off x="60935" y="1844824"/>
            <a:ext cx="9094064" cy="4450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58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>
                <a:hlinkClick r:id="rId2"/>
              </a:rPr>
              <a:t>http</a:t>
            </a:r>
            <a:r>
              <a:rPr lang="lt-LT" dirty="0" smtClean="0">
                <a:hlinkClick r:id="rId2"/>
              </a:rPr>
              <a:t>://</a:t>
            </a:r>
            <a:r>
              <a:rPr lang="lt-LT" dirty="0">
                <a:hlinkClick r:id="rId2"/>
              </a:rPr>
              <a:t>pixlr.com/express</a:t>
            </a:r>
            <a:r>
              <a:rPr lang="lt-LT" dirty="0" smtClean="0">
                <a:hlinkClick r:id="rId2"/>
              </a:rPr>
              <a:t>/</a:t>
            </a:r>
            <a:r>
              <a:rPr lang="lt-LT" dirty="0" smtClean="0"/>
              <a:t> 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299429"/>
            <a:ext cx="2963087" cy="3444997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Kurti naują</a:t>
            </a:r>
          </a:p>
          <a:p>
            <a:r>
              <a:rPr lang="lt-LT" dirty="0" smtClean="0"/>
              <a:t>Redaguoti </a:t>
            </a:r>
            <a:r>
              <a:rPr lang="lt-LT" i="1" dirty="0" err="1" smtClean="0"/>
              <a:t>online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(kompiuteriu ar kitu mobiliuoju įrenginiu)</a:t>
            </a:r>
          </a:p>
          <a:p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43808" y="1576271"/>
            <a:ext cx="6096000" cy="489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t-LT" sz="4000" b="1" dirty="0">
                <a:solidFill>
                  <a:srgbClr val="04ADBF"/>
                </a:solidFill>
              </a:rPr>
              <a:t>Redagavimas </a:t>
            </a:r>
            <a:r>
              <a:rPr lang="lt-LT" sz="4000" b="1" dirty="0" err="1">
                <a:solidFill>
                  <a:srgbClr val="04ADBF"/>
                </a:solidFill>
              </a:rPr>
              <a:t>online</a:t>
            </a:r>
            <a:endParaRPr lang="lt-LT" sz="4000" b="1" dirty="0">
              <a:solidFill>
                <a:srgbClr val="04ADBF"/>
              </a:solidFill>
            </a:endParaRPr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319" y="1700808"/>
            <a:ext cx="8942062" cy="452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47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" t="7787" r="30989" b="6250"/>
          <a:stretch/>
        </p:blipFill>
        <p:spPr bwMode="auto">
          <a:xfrm>
            <a:off x="136750" y="332656"/>
            <a:ext cx="8859188" cy="6288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55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Kurti naują:</a:t>
            </a:r>
            <a:endParaRPr lang="lt-L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340768"/>
            <a:ext cx="7344816" cy="5256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0" r="30620" b="4640"/>
          <a:stretch/>
        </p:blipFill>
        <p:spPr bwMode="auto">
          <a:xfrm>
            <a:off x="0" y="332656"/>
            <a:ext cx="9027102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95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6" r="29722" b="4527"/>
          <a:stretch/>
        </p:blipFill>
        <p:spPr bwMode="auto">
          <a:xfrm>
            <a:off x="0" y="127992"/>
            <a:ext cx="9144000" cy="64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76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t-LT" sz="4000" b="1" dirty="0">
                <a:solidFill>
                  <a:srgbClr val="04ADBF"/>
                </a:solidFill>
              </a:rPr>
              <a:t>Galite nurodyti URL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1238551"/>
            <a:ext cx="7848872" cy="560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>
                <a:solidFill>
                  <a:srgbClr val="04ADBF"/>
                </a:solidFill>
              </a:rPr>
              <a:t>Saugome:</a:t>
            </a:r>
            <a:endParaRPr lang="lt-LT" sz="4000" b="1" dirty="0">
              <a:solidFill>
                <a:srgbClr val="04ADBF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" t="20239" r="32065" b="6249"/>
          <a:stretch/>
        </p:blipFill>
        <p:spPr bwMode="auto">
          <a:xfrm>
            <a:off x="88458" y="1340768"/>
            <a:ext cx="8737600" cy="5377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52536" y="1233055"/>
            <a:ext cx="8860848" cy="548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78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>
                <a:hlinkClick r:id="rId2"/>
              </a:rPr>
              <a:t>http</a:t>
            </a:r>
            <a:r>
              <a:rPr lang="lt-LT" dirty="0" smtClean="0">
                <a:hlinkClick r:id="rId2"/>
              </a:rPr>
              <a:t>://</a:t>
            </a:r>
            <a:r>
              <a:rPr lang="lt-LT" dirty="0">
                <a:hlinkClick r:id="rId2"/>
              </a:rPr>
              <a:t>pixlr.com/express</a:t>
            </a:r>
            <a:r>
              <a:rPr lang="lt-LT" dirty="0" smtClean="0">
                <a:hlinkClick r:id="rId2"/>
              </a:rPr>
              <a:t>/</a:t>
            </a:r>
            <a:r>
              <a:rPr lang="lt-LT" dirty="0" smtClean="0"/>
              <a:t> 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299429"/>
            <a:ext cx="2963087" cy="3444997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Kurti naują</a:t>
            </a:r>
          </a:p>
          <a:p>
            <a:r>
              <a:rPr lang="lt-LT" dirty="0" smtClean="0"/>
              <a:t>Redaguoti </a:t>
            </a:r>
            <a:r>
              <a:rPr lang="lt-LT" i="1" dirty="0" err="1" smtClean="0"/>
              <a:t>online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(kompiuteriu ar kitu mobiliuoju įrenginiu)</a:t>
            </a:r>
          </a:p>
          <a:p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43808" y="1576271"/>
            <a:ext cx="6096000" cy="489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96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>
                <a:hlinkClick r:id="rId2"/>
              </a:rPr>
              <a:t>http://</a:t>
            </a:r>
            <a:r>
              <a:rPr lang="lt-LT" dirty="0" smtClean="0">
                <a:hlinkClick r:id="rId2"/>
              </a:rPr>
              <a:t>www.collage.com/</a:t>
            </a: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84" y="1741460"/>
            <a:ext cx="8964488" cy="511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54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t-LT" dirty="0">
                <a:hlinkClick r:id="rId2"/>
              </a:rPr>
              <a:t>http://photobucket.com/</a:t>
            </a:r>
            <a:r>
              <a:rPr lang="lt-LT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276872"/>
            <a:ext cx="6798736" cy="4320480"/>
          </a:xfrm>
        </p:spPr>
        <p:txBody>
          <a:bodyPr>
            <a:normAutofit fontScale="85000" lnSpcReduction="20000"/>
          </a:bodyPr>
          <a:lstStyle/>
          <a:p>
            <a:pPr>
              <a:buFont typeface="American Typewriter" charset="0"/>
              <a:buNone/>
            </a:pPr>
            <a:r>
              <a:rPr lang="lt-LT" altLang="lt-LT" dirty="0" smtClean="0"/>
              <a:t>Programos tinka </a:t>
            </a:r>
            <a:br>
              <a:rPr lang="lt-LT" altLang="lt-LT" dirty="0" smtClean="0"/>
            </a:br>
            <a:r>
              <a:rPr lang="lt-LT" altLang="lt-LT" dirty="0" smtClean="0"/>
              <a:t>atvirukų</a:t>
            </a:r>
            <a:r>
              <a:rPr lang="lt-LT" altLang="lt-LT" dirty="0"/>
              <a:t>, </a:t>
            </a:r>
            <a:br>
              <a:rPr lang="lt-LT" altLang="lt-LT" dirty="0"/>
            </a:br>
            <a:r>
              <a:rPr lang="lt-LT" altLang="lt-LT" dirty="0"/>
              <a:t>koliažų </a:t>
            </a:r>
            <a:r>
              <a:rPr lang="lt-LT" altLang="lt-LT" dirty="0" smtClean="0"/>
              <a:t>kūrimui</a:t>
            </a:r>
            <a:r>
              <a:rPr lang="lt-LT" altLang="lt-LT" dirty="0"/>
              <a:t> </a:t>
            </a:r>
            <a:r>
              <a:rPr lang="lt-LT" altLang="lt-LT" dirty="0" smtClean="0"/>
              <a:t/>
            </a:r>
            <a:br>
              <a:rPr lang="lt-LT" altLang="lt-LT" dirty="0" smtClean="0"/>
            </a:br>
            <a:r>
              <a:rPr lang="lt-LT" altLang="lt-LT" dirty="0" smtClean="0"/>
              <a:t>ir </a:t>
            </a:r>
            <a:r>
              <a:rPr lang="lt-LT" altLang="lt-LT" dirty="0"/>
              <a:t>jų publikavimui.</a:t>
            </a:r>
          </a:p>
          <a:p>
            <a:pPr>
              <a:buFont typeface="American Typewriter" charset="0"/>
              <a:buNone/>
            </a:pPr>
            <a:r>
              <a:rPr lang="lt-LT" altLang="lt-LT" dirty="0"/>
              <a:t>Renkamės nuotraukas, </a:t>
            </a:r>
            <a:r>
              <a:rPr lang="lt-LT" altLang="lt-LT" dirty="0" smtClean="0"/>
              <a:t/>
            </a:r>
            <a:br>
              <a:rPr lang="lt-LT" altLang="lt-LT" dirty="0" smtClean="0"/>
            </a:br>
            <a:r>
              <a:rPr lang="lt-LT" altLang="lt-LT" dirty="0" smtClean="0"/>
              <a:t>dekoruojame</a:t>
            </a:r>
            <a:r>
              <a:rPr lang="lt-LT" altLang="lt-LT" dirty="0"/>
              <a:t>, </a:t>
            </a:r>
            <a:r>
              <a:rPr lang="lt-LT" altLang="lt-LT" dirty="0" smtClean="0"/>
              <a:t/>
            </a:r>
            <a:br>
              <a:rPr lang="lt-LT" altLang="lt-LT" dirty="0" smtClean="0"/>
            </a:br>
            <a:r>
              <a:rPr lang="lt-LT" altLang="lt-LT" dirty="0" smtClean="0"/>
              <a:t>renkame </a:t>
            </a:r>
            <a:r>
              <a:rPr lang="lt-LT" altLang="lt-LT" dirty="0"/>
              <a:t>rėmelio </a:t>
            </a:r>
            <a:r>
              <a:rPr lang="lt-LT" altLang="lt-LT" dirty="0" smtClean="0"/>
              <a:t/>
            </a:r>
            <a:br>
              <a:rPr lang="lt-LT" altLang="lt-LT" dirty="0" smtClean="0"/>
            </a:br>
            <a:r>
              <a:rPr lang="lt-LT" altLang="lt-LT" dirty="0" smtClean="0"/>
              <a:t>tipą</a:t>
            </a:r>
            <a:r>
              <a:rPr lang="lt-LT" altLang="lt-LT" dirty="0"/>
              <a:t>, </a:t>
            </a:r>
            <a:br>
              <a:rPr lang="lt-LT" altLang="lt-LT" dirty="0"/>
            </a:br>
            <a:r>
              <a:rPr lang="lt-LT" altLang="lt-LT" dirty="0"/>
              <a:t>įrašome tekstą.</a:t>
            </a:r>
          </a:p>
          <a:p>
            <a:pPr>
              <a:buFont typeface="American Typewriter" charset="0"/>
              <a:buNone/>
            </a:pPr>
            <a:r>
              <a:rPr lang="lt-LT" altLang="lt-LT" dirty="0"/>
              <a:t>Išsaugojame, </a:t>
            </a:r>
            <a:r>
              <a:rPr lang="lt-LT" altLang="lt-LT" dirty="0" smtClean="0"/>
              <a:t/>
            </a:r>
            <a:br>
              <a:rPr lang="lt-LT" altLang="lt-LT" dirty="0" smtClean="0"/>
            </a:br>
            <a:r>
              <a:rPr lang="lt-LT" altLang="lt-LT" dirty="0" smtClean="0"/>
              <a:t>publikuojame</a:t>
            </a:r>
            <a:r>
              <a:rPr lang="lt-LT" altLang="lt-LT" dirty="0"/>
              <a:t>...</a:t>
            </a:r>
            <a:endParaRPr lang="lt-LT" altLang="lt-LT" sz="2000" dirty="0"/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0888" y="1476259"/>
            <a:ext cx="5256584" cy="538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3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ntraštė 1"/>
          <p:cNvSpPr>
            <a:spLocks noGrp="1"/>
          </p:cNvSpPr>
          <p:nvPr>
            <p:ph type="title"/>
          </p:nvPr>
        </p:nvSpPr>
        <p:spPr>
          <a:xfrm>
            <a:off x="759024" y="593824"/>
            <a:ext cx="7625953" cy="986730"/>
          </a:xfrm>
        </p:spPr>
        <p:txBody>
          <a:bodyPr>
            <a:normAutofit/>
          </a:bodyPr>
          <a:lstStyle/>
          <a:p>
            <a:r>
              <a:rPr lang="lt-LT" altLang="lt-LT" dirty="0" smtClean="0">
                <a:hlinkClick r:id="rId2"/>
              </a:rPr>
              <a:t>http://www.kizoa.com/</a:t>
            </a:r>
            <a:endParaRPr lang="lt-LT" altLang="lt-LT" dirty="0" smtClean="0"/>
          </a:p>
        </p:txBody>
      </p:sp>
      <p:sp>
        <p:nvSpPr>
          <p:cNvPr id="4099" name="Turinio vietos rezervavimo ženklas 2"/>
          <p:cNvSpPr>
            <a:spLocks noGrp="1"/>
          </p:cNvSpPr>
          <p:nvPr>
            <p:ph idx="1"/>
          </p:nvPr>
        </p:nvSpPr>
        <p:spPr>
          <a:xfrm>
            <a:off x="770493" y="2548429"/>
            <a:ext cx="7614484" cy="4295180"/>
          </a:xfrm>
        </p:spPr>
        <p:txBody>
          <a:bodyPr>
            <a:normAutofit/>
          </a:bodyPr>
          <a:lstStyle/>
          <a:p>
            <a:endParaRPr lang="lt-LT" altLang="lt-LT" sz="2400" dirty="0" smtClean="0"/>
          </a:p>
        </p:txBody>
      </p:sp>
      <p:pic>
        <p:nvPicPr>
          <p:cNvPr id="4101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6348" y="0"/>
            <a:ext cx="4886771" cy="47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3024" y="1414655"/>
            <a:ext cx="9217024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3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t-LT" dirty="0" smtClean="0">
                <a:hlinkClick r:id="rId2"/>
              </a:rPr>
              <a:t>www.photocollage.net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833" t="8657" r="7939" b="11609"/>
          <a:stretch/>
        </p:blipFill>
        <p:spPr>
          <a:xfrm>
            <a:off x="143507" y="1600200"/>
            <a:ext cx="8856985" cy="465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Darbo pradžia</a:t>
            </a:r>
            <a:endParaRPr lang="en-US" sz="4000" b="1" dirty="0">
              <a:solidFill>
                <a:srgbClr val="04ADB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1566313"/>
            <a:ext cx="7549691" cy="36004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3716743">
            <a:off x="3079918" y="2215474"/>
            <a:ext cx="2304256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0" name="Content Placeholder 1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1566313"/>
            <a:ext cx="7920880" cy="508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4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Galimybė parinkti dizainą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7019" y="1558924"/>
            <a:ext cx="3670808" cy="48944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2024" y="2780928"/>
            <a:ext cx="6984776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89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Galime įterpti tekstą</a:t>
            </a:r>
            <a:endParaRPr lang="en-US" sz="4000" b="1" dirty="0">
              <a:solidFill>
                <a:srgbClr val="04ADBF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9593" y="1556131"/>
            <a:ext cx="6648828" cy="484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3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Įkeliamos </a:t>
            </a:r>
            <a:r>
              <a:rPr lang="lt-LT" sz="4000" b="1" dirty="0" err="1" smtClean="0">
                <a:solidFill>
                  <a:srgbClr val="04ADBF"/>
                </a:solidFill>
              </a:rPr>
              <a:t>nuotrakos</a:t>
            </a:r>
            <a:endParaRPr lang="en-US" sz="4000" b="1" dirty="0">
              <a:solidFill>
                <a:srgbClr val="04ADBF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584" y="1484784"/>
            <a:ext cx="6912767" cy="518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8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Išsaugome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Kaip paveikslą ar *.</a:t>
            </a:r>
            <a:r>
              <a:rPr lang="lt-LT" dirty="0" err="1" smtClean="0"/>
              <a:t>pdf</a:t>
            </a:r>
            <a:endParaRPr lang="lt-LT" dirty="0" smtClean="0"/>
          </a:p>
          <a:p>
            <a:r>
              <a:rPr lang="lt-LT" dirty="0" smtClean="0"/>
              <a:t>Pasirinkę „saugoti koliažą“, galėsime ateityje redaguoti.</a:t>
            </a:r>
            <a:endParaRPr lang="lt-LT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3837" t="30515" r="52958" b="41793"/>
          <a:stretch/>
        </p:blipFill>
        <p:spPr>
          <a:xfrm>
            <a:off x="479815" y="3212976"/>
            <a:ext cx="7371712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29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b="1" dirty="0">
                <a:solidFill>
                  <a:srgbClr val="04ADBF"/>
                </a:solidFill>
              </a:rPr>
              <a:t>Video </a:t>
            </a:r>
            <a:r>
              <a:rPr lang="lt-LT" b="1" dirty="0" err="1" smtClean="0">
                <a:solidFill>
                  <a:srgbClr val="04ADBF"/>
                </a:solidFill>
              </a:rPr>
              <a:t>montažai.MovieMaker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t-LT" dirty="0"/>
              <a:t>Iš buitinių vaizdo įrašų ir nuotraukų bus visiškai nesunku sukurti </a:t>
            </a:r>
            <a:r>
              <a:rPr lang="lt-LT" dirty="0" smtClean="0"/>
              <a:t>filmų </a:t>
            </a:r>
            <a:r>
              <a:rPr lang="lt-LT" dirty="0"/>
              <a:t>apie </a:t>
            </a:r>
            <a:r>
              <a:rPr lang="lt-LT" dirty="0" smtClean="0"/>
              <a:t>projekto veiklas, </a:t>
            </a:r>
            <a:r>
              <a:rPr lang="lt-LT" dirty="0"/>
              <a:t>taip pat demonstracinių ir reklaminių filmukų, jei naudosite „Windows </a:t>
            </a:r>
            <a:r>
              <a:rPr lang="lt-LT" dirty="0" err="1"/>
              <a:t>Movie</a:t>
            </a:r>
            <a:r>
              <a:rPr lang="lt-LT" dirty="0"/>
              <a:t> </a:t>
            </a:r>
            <a:r>
              <a:rPr lang="lt-LT" dirty="0" err="1"/>
              <a:t>Maker</a:t>
            </a:r>
            <a:r>
              <a:rPr lang="lt-LT" dirty="0"/>
              <a:t>“. </a:t>
            </a:r>
            <a:endParaRPr lang="lt-LT" dirty="0" smtClean="0"/>
          </a:p>
          <a:p>
            <a:r>
              <a:rPr lang="lt-LT" dirty="0" smtClean="0"/>
              <a:t>Jūs galite:</a:t>
            </a:r>
          </a:p>
          <a:p>
            <a:pPr lvl="1"/>
            <a:r>
              <a:rPr lang="lt-LT" dirty="0" smtClean="0"/>
              <a:t>apkarpyti </a:t>
            </a:r>
            <a:r>
              <a:rPr lang="lt-LT" dirty="0"/>
              <a:t>vaizdo įrašą, </a:t>
            </a:r>
            <a:endParaRPr lang="lt-LT" dirty="0" smtClean="0"/>
          </a:p>
          <a:p>
            <a:pPr lvl="1"/>
            <a:r>
              <a:rPr lang="lt-LT" dirty="0" smtClean="0"/>
              <a:t>pridėti </a:t>
            </a:r>
            <a:r>
              <a:rPr lang="lt-LT" dirty="0"/>
              <a:t>garso takelį ir keletą nuotrauką. </a:t>
            </a:r>
            <a:endParaRPr lang="lt-LT" dirty="0" smtClean="0"/>
          </a:p>
          <a:p>
            <a:r>
              <a:rPr lang="lt-LT" dirty="0" smtClean="0"/>
              <a:t>Tada </a:t>
            </a:r>
            <a:r>
              <a:rPr lang="lt-LT" dirty="0"/>
              <a:t>vienu spustelėjimu pridėkite temą, kad pritaikytumėte savo filmui perėjimo efektus ir antraštes. </a:t>
            </a:r>
            <a:endParaRPr lang="lt-LT" dirty="0" smtClean="0"/>
          </a:p>
          <a:p>
            <a:r>
              <a:rPr lang="lt-LT" dirty="0" smtClean="0"/>
              <a:t>Taip galima </a:t>
            </a:r>
            <a:r>
              <a:rPr lang="lt-LT" dirty="0"/>
              <a:t>sukurti </a:t>
            </a:r>
            <a:r>
              <a:rPr lang="lt-LT" dirty="0" smtClean="0"/>
              <a:t>profesionaliai </a:t>
            </a:r>
            <a:r>
              <a:rPr lang="lt-LT" dirty="0"/>
              <a:t>atrodančius filmus.</a:t>
            </a:r>
          </a:p>
        </p:txBody>
      </p:sp>
    </p:spTree>
    <p:extLst>
      <p:ext uri="{BB962C8B-B14F-4D97-AF65-F5344CB8AC3E}">
        <p14:creationId xmlns:p14="http://schemas.microsoft.com/office/powerpoint/2010/main" val="270680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lt-LT" sz="4000" b="1" dirty="0">
                <a:solidFill>
                  <a:srgbClr val="04ADBF"/>
                </a:solidFill>
              </a:rPr>
              <a:t>http://windows.microsoft.com/lt-lt/windows/music-video-photo-download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4" r="8750" b="17064"/>
          <a:stretch/>
        </p:blipFill>
        <p:spPr bwMode="auto">
          <a:xfrm>
            <a:off x="165573" y="1484784"/>
            <a:ext cx="8755784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59832" y="2780928"/>
            <a:ext cx="5979886" cy="3889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69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 fontScale="90000"/>
          </a:bodyPr>
          <a:lstStyle/>
          <a:p>
            <a:pPr algn="l"/>
            <a:r>
              <a:rPr lang="lt-LT" sz="4000" dirty="0" smtClean="0">
                <a:solidFill>
                  <a:srgbClr val="04ADBF"/>
                </a:solidFill>
              </a:rPr>
              <a:t>Dalinimasis darbu, publikavimas</a:t>
            </a:r>
            <a:endParaRPr lang="en-US" sz="4000" dirty="0">
              <a:solidFill>
                <a:srgbClr val="04ADBF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Publikavimas </a:t>
            </a:r>
            <a:r>
              <a:rPr lang="lt-LT" dirty="0" err="1" smtClean="0"/>
              <a:t>žiniatinklyje</a:t>
            </a:r>
            <a:r>
              <a:rPr lang="lt-LT" dirty="0" smtClean="0"/>
              <a:t> labai populiaru internete;</a:t>
            </a:r>
          </a:p>
          <a:p>
            <a:r>
              <a:rPr lang="lt-LT" dirty="0" smtClean="0"/>
              <a:t>Kai mokiniai mato savo darbus, publikuojamus </a:t>
            </a:r>
            <a:r>
              <a:rPr lang="lt-LT" dirty="0" err="1" smtClean="0"/>
              <a:t>žiniatinklyje</a:t>
            </a:r>
            <a:r>
              <a:rPr lang="lt-LT" dirty="0" smtClean="0"/>
              <a:t>, kyla jų motyvacija;</a:t>
            </a:r>
          </a:p>
          <a:p>
            <a:r>
              <a:rPr lang="lt-LT" dirty="0" smtClean="0"/>
              <a:t>Gausu internetinės programinės įrangos, kuria naudojantis, galima lengvai kurti ir publikuoti įvairialypę medžiagą: nuotraukas, pristatymus, garso bei vaizdo failus, tekstus bei mokymo medžiagą, internetines nuorodas ir kt.</a:t>
            </a:r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6770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>
                <a:solidFill>
                  <a:srgbClr val="04ADBF"/>
                </a:solidFill>
              </a:rPr>
              <a:t>Informaciniai </a:t>
            </a:r>
            <a:r>
              <a:rPr lang="lt-LT" sz="4000" b="1" dirty="0" smtClean="0">
                <a:solidFill>
                  <a:srgbClr val="04ADBF"/>
                </a:solidFill>
              </a:rPr>
              <a:t>gebėjimai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3569" y="2168295"/>
            <a:ext cx="7920879" cy="4231969"/>
          </a:xfrm>
        </p:spPr>
        <p:txBody>
          <a:bodyPr>
            <a:noAutofit/>
          </a:bodyPr>
          <a:lstStyle/>
          <a:p>
            <a:r>
              <a:rPr lang="lt-LT" sz="2800" dirty="0"/>
              <a:t>kultūringai bendrauti žodžiu ir raštu, </a:t>
            </a:r>
          </a:p>
          <a:p>
            <a:r>
              <a:rPr lang="lt-LT" sz="2800" dirty="0"/>
              <a:t>ieškoti informacijos ir ją apibendrinti,</a:t>
            </a:r>
          </a:p>
          <a:p>
            <a:r>
              <a:rPr lang="lt-LT" sz="2800" dirty="0"/>
              <a:t>taikyti IT sprendžiant savo problemas, </a:t>
            </a:r>
          </a:p>
          <a:p>
            <a:r>
              <a:rPr lang="lt-LT" sz="2800" dirty="0"/>
              <a:t>suprasti informacinių technologijų reikšmę ir svarbą, </a:t>
            </a:r>
          </a:p>
          <a:p>
            <a:r>
              <a:rPr lang="lt-LT" sz="2800" dirty="0"/>
              <a:t>įžvelgti informacinius ir komunikacinius ryšius, </a:t>
            </a:r>
          </a:p>
          <a:p>
            <a:r>
              <a:rPr lang="lt-LT" sz="2800" dirty="0"/>
              <a:t>atpažinti programinę įrangą</a:t>
            </a:r>
            <a:r>
              <a:rPr lang="lt-LT" sz="2800" dirty="0" smtClean="0"/>
              <a:t>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3518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6766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rgbClr val="04ADBF"/>
                </a:solidFill>
              </a:rPr>
              <a:t>Programą </a:t>
            </a:r>
            <a:r>
              <a:rPr lang="en-US" sz="2800" b="1" dirty="0">
                <a:solidFill>
                  <a:srgbClr val="04ADBF"/>
                </a:solidFill>
              </a:rPr>
              <a:t>„eTwinning“ Lietuvoje </a:t>
            </a:r>
            <a:r>
              <a:rPr lang="en-US" sz="2800" b="1" dirty="0" smtClean="0">
                <a:solidFill>
                  <a:srgbClr val="04ADBF"/>
                </a:solidFill>
              </a:rPr>
              <a:t>administruoj</a:t>
            </a:r>
            <a:r>
              <a:rPr lang="lt-LT" sz="2800" b="1" dirty="0" smtClean="0">
                <a:solidFill>
                  <a:srgbClr val="04ADBF"/>
                </a:solidFill>
              </a:rPr>
              <a:t>a</a:t>
            </a:r>
            <a:endParaRPr lang="lt-LT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924944"/>
            <a:ext cx="4708798" cy="247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1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309</Words>
  <Application>Microsoft Office PowerPoint</Application>
  <PresentationFormat>On-screen Show (4:3)</PresentationFormat>
  <Paragraphs>63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American Typewriter</vt:lpstr>
      <vt:lpstr>Arial</vt:lpstr>
      <vt:lpstr>Calibri</vt:lpstr>
      <vt:lpstr>Office Theme</vt:lpstr>
      <vt:lpstr>PowerPoint Presentation</vt:lpstr>
      <vt:lpstr>Projektinės veiklos </vt:lpstr>
      <vt:lpstr>PowerPoint Presentation</vt:lpstr>
      <vt:lpstr>Kiti IT įrankiai</vt:lpstr>
      <vt:lpstr>http://audacity.sourceforge.net</vt:lpstr>
      <vt:lpstr>http://pixlr.com/ </vt:lpstr>
      <vt:lpstr>http://pixlr.com/express/  </vt:lpstr>
      <vt:lpstr>Redagavimas online</vt:lpstr>
      <vt:lpstr>PowerPoint Presentation</vt:lpstr>
      <vt:lpstr>Kurti naują:</vt:lpstr>
      <vt:lpstr>PowerPoint Presentation</vt:lpstr>
      <vt:lpstr>Galite nurodyti URL</vt:lpstr>
      <vt:lpstr>Saugome:</vt:lpstr>
      <vt:lpstr>http://pixlr.com/express/  </vt:lpstr>
      <vt:lpstr>http://www.collage.com/ </vt:lpstr>
      <vt:lpstr>http://photobucket.com/ </vt:lpstr>
      <vt:lpstr>http://www.kizoa.com/</vt:lpstr>
      <vt:lpstr>www.photocollage.net</vt:lpstr>
      <vt:lpstr>Darbo pradžia</vt:lpstr>
      <vt:lpstr>Galimybė parinkti dizainą</vt:lpstr>
      <vt:lpstr>Galime įterpti tekstą</vt:lpstr>
      <vt:lpstr>Įkeliamos nuotrakos</vt:lpstr>
      <vt:lpstr>Išsaugome</vt:lpstr>
      <vt:lpstr>Video montažai.MovieMaker</vt:lpstr>
      <vt:lpstr>http://windows.microsoft.com/lt-lt/windows/music-video-photo-download</vt:lpstr>
      <vt:lpstr>Dalinimasis darbu, publikavimas</vt:lpstr>
      <vt:lpstr>Informaciniai gebėjimai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Gediminas Mumėnas</dc:creator>
  <cp:lastModifiedBy>Mantas</cp:lastModifiedBy>
  <cp:revision>25</cp:revision>
  <dcterms:created xsi:type="dcterms:W3CDTF">2015-07-09T03:55:19Z</dcterms:created>
  <dcterms:modified xsi:type="dcterms:W3CDTF">2015-11-26T12:04:12Z</dcterms:modified>
</cp:coreProperties>
</file>